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  <p:sldMasterId id="214748367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65" r:id="rId19"/>
    <p:sldId id="271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47000">
              <a:schemeClr val="accent2"/>
            </a:gs>
            <a:gs pos="27000">
              <a:srgbClr val="00B0F0"/>
            </a:gs>
            <a:gs pos="13000">
              <a:srgbClr val="0070C0"/>
            </a:gs>
            <a:gs pos="0">
              <a:srgbClr val="7030A0"/>
            </a:gs>
            <a:gs pos="83000">
              <a:srgbClr val="FF8000"/>
            </a:gs>
            <a:gs pos="66000">
              <a:srgbClr val="FFFF00">
                <a:alpha val="50000"/>
              </a:srgbClr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4188016" cy="41880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4653136"/>
            <a:ext cx="6400800" cy="1484723"/>
          </a:xfrm>
          <a:gradFill flip="none" rotWithShape="1">
            <a:gsLst>
              <a:gs pos="0">
                <a:schemeClr val="bg1"/>
              </a:gs>
              <a:gs pos="63000">
                <a:schemeClr val="bg1">
                  <a:alpha val="50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412776"/>
            <a:ext cx="4392488" cy="2448271"/>
          </a:xfrm>
          <a:gradFill flip="none" rotWithShape="1">
            <a:gsLst>
              <a:gs pos="0">
                <a:schemeClr val="bg1"/>
              </a:gs>
              <a:gs pos="68000">
                <a:schemeClr val="bg1">
                  <a:alpha val="50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26" name="Picture 2" descr="K:\Ещё из 5 Мои документы\поворот со звездо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80" y="6021287"/>
            <a:ext cx="772348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184733" y="5372172"/>
            <a:ext cx="720080" cy="438926"/>
            <a:chOff x="7956376" y="5224717"/>
            <a:chExt cx="720080" cy="43892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8100392" y="5517232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388424" y="5519627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8244408" y="5368733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7956376" y="5368733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100392" y="5224717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8388424" y="5227112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19" y="5739090"/>
            <a:ext cx="856261" cy="1044206"/>
            <a:chOff x="257176" y="5444180"/>
            <a:chExt cx="930448" cy="1195100"/>
          </a:xfrm>
        </p:grpSpPr>
        <p:sp>
          <p:nvSpPr>
            <p:cNvPr id="18" name="Прямоугольник 17"/>
            <p:cNvSpPr/>
            <p:nvPr/>
          </p:nvSpPr>
          <p:spPr>
            <a:xfrm rot="21414675">
              <a:off x="257176" y="5509761"/>
              <a:ext cx="727726" cy="11295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OffAxis1Top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1014" y="5451629"/>
              <a:ext cx="727726" cy="1129519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B050"/>
              </a:solidFill>
            </a:ln>
            <a:scene3d>
              <a:camera prst="isometricOffAxis1Top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259620">
              <a:off x="459898" y="5444180"/>
              <a:ext cx="727726" cy="11295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isometricOffAxis1Top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Дата 3"/>
          <p:cNvSpPr>
            <a:spLocks noGrp="1"/>
          </p:cNvSpPr>
          <p:nvPr>
            <p:ph type="dt" sz="half" idx="2"/>
          </p:nvPr>
        </p:nvSpPr>
        <p:spPr>
          <a:xfrm>
            <a:off x="1032979" y="6380936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EC244F4-C799-4BA4-ACC6-2C97DFB23301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5451" y="6380936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4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9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5C8292B-BC18-4992-9E7B-952E4549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1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5C8292B-BC18-4992-9E7B-952E4549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5C8292B-BC18-4992-9E7B-952E4549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9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D8B6A-A22A-4CDE-AE93-7E06E93890A8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E10AB-AAE5-4AC7-8CD5-079E5F44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bg>
      <p:bgPr>
        <a:gradFill>
          <a:gsLst>
            <a:gs pos="47000">
              <a:schemeClr val="accent2"/>
            </a:gs>
            <a:gs pos="27000">
              <a:srgbClr val="00B0F0"/>
            </a:gs>
            <a:gs pos="13000">
              <a:srgbClr val="0070C0"/>
            </a:gs>
            <a:gs pos="0">
              <a:srgbClr val="7030A0"/>
            </a:gs>
            <a:gs pos="83000">
              <a:srgbClr val="FF8000"/>
            </a:gs>
            <a:gs pos="66000">
              <a:srgbClr val="FFFF00">
                <a:alpha val="50000"/>
              </a:srgbClr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4653136"/>
            <a:ext cx="6400800" cy="1484723"/>
          </a:xfrm>
          <a:gradFill flip="none" rotWithShape="1">
            <a:gsLst>
              <a:gs pos="0">
                <a:schemeClr val="bg1"/>
              </a:gs>
              <a:gs pos="63000">
                <a:schemeClr val="bg1">
                  <a:alpha val="50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412776"/>
            <a:ext cx="4392488" cy="2448271"/>
          </a:xfrm>
          <a:gradFill flip="none" rotWithShape="1">
            <a:gsLst>
              <a:gs pos="0">
                <a:schemeClr val="bg1"/>
              </a:gs>
              <a:gs pos="68000">
                <a:schemeClr val="bg1">
                  <a:alpha val="50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Дата 3"/>
          <p:cNvSpPr>
            <a:spLocks noGrp="1"/>
          </p:cNvSpPr>
          <p:nvPr>
            <p:ph type="dt" sz="half" idx="2"/>
          </p:nvPr>
        </p:nvSpPr>
        <p:spPr>
          <a:xfrm>
            <a:off x="1032979" y="6380936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EC244F4-C799-4BA4-ACC6-2C97DFB23301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5451" y="6380936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0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5C8292B-BC18-4992-9E7B-952E4549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D8B6A-A22A-4CDE-AE93-7E06E93890A8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E10AB-AAE5-4AC7-8CD5-079E5F44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9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D8B6A-A22A-4CDE-AE93-7E06E93890A8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E10AB-AAE5-4AC7-8CD5-079E5F44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4716016" cy="357301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  <a:alpha val="0"/>
                </a:srgbClr>
              </a:gs>
              <a:gs pos="50000">
                <a:srgbClr val="92D050">
                  <a:shade val="67500"/>
                  <a:satMod val="115000"/>
                  <a:alpha val="50000"/>
                </a:srgbClr>
              </a:gs>
              <a:gs pos="100000">
                <a:srgbClr val="33ED5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0"/>
            <a:ext cx="4572000" cy="3573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alpha val="5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3432448"/>
            <a:ext cx="4716016" cy="3429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alpha val="50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3432448"/>
            <a:ext cx="4572000" cy="3429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  <a:alpha val="0"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56207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EC244F4-C799-4BA4-ACC6-2C97DFB23301}" type="datetimeFigureOut">
              <a:rPr lang="ru-RU" smtClean="0"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5C8292B-BC18-4992-9E7B-952E4549A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>
          <a:ln w="12700">
            <a:solidFill>
              <a:srgbClr val="08600A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00FFFF"/>
            </a:gs>
            <a:gs pos="100000">
              <a:srgbClr val="14FF2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50">
            <a:off x="7825589" y="4787667"/>
            <a:ext cx="1463034" cy="2070331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7" name="Равнобедренный треугольник 16"/>
          <p:cNvSpPr/>
          <p:nvPr/>
        </p:nvSpPr>
        <p:spPr>
          <a:xfrm rot="1984298">
            <a:off x="5767985" y="-775557"/>
            <a:ext cx="1537578" cy="8816171"/>
          </a:xfrm>
          <a:custGeom>
            <a:avLst/>
            <a:gdLst>
              <a:gd name="connsiteX0" fmla="*/ 0 w 1656184"/>
              <a:gd name="connsiteY0" fmla="*/ 9946591 h 9946591"/>
              <a:gd name="connsiteX1" fmla="*/ 828092 w 1656184"/>
              <a:gd name="connsiteY1" fmla="*/ 0 h 9946591"/>
              <a:gd name="connsiteX2" fmla="*/ 1656184 w 1656184"/>
              <a:gd name="connsiteY2" fmla="*/ 9946591 h 9946591"/>
              <a:gd name="connsiteX3" fmla="*/ 0 w 1656184"/>
              <a:gd name="connsiteY3" fmla="*/ 9946591 h 9946591"/>
              <a:gd name="connsiteX0" fmla="*/ 0 w 1510635"/>
              <a:gd name="connsiteY0" fmla="*/ 9946591 h 9946591"/>
              <a:gd name="connsiteX1" fmla="*/ 828092 w 1510635"/>
              <a:gd name="connsiteY1" fmla="*/ 0 h 9946591"/>
              <a:gd name="connsiteX2" fmla="*/ 1510635 w 1510635"/>
              <a:gd name="connsiteY2" fmla="*/ 8885234 h 9946591"/>
              <a:gd name="connsiteX3" fmla="*/ 0 w 1510635"/>
              <a:gd name="connsiteY3" fmla="*/ 9946591 h 9946591"/>
              <a:gd name="connsiteX0" fmla="*/ 0 w 1537578"/>
              <a:gd name="connsiteY0" fmla="*/ 9925165 h 9925165"/>
              <a:gd name="connsiteX1" fmla="*/ 855035 w 1537578"/>
              <a:gd name="connsiteY1" fmla="*/ 0 h 9925165"/>
              <a:gd name="connsiteX2" fmla="*/ 1537578 w 1537578"/>
              <a:gd name="connsiteY2" fmla="*/ 8885234 h 9925165"/>
              <a:gd name="connsiteX3" fmla="*/ 0 w 1537578"/>
              <a:gd name="connsiteY3" fmla="*/ 9925165 h 992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578" h="9925165">
                <a:moveTo>
                  <a:pt x="0" y="9925165"/>
                </a:moveTo>
                <a:lnTo>
                  <a:pt x="855035" y="0"/>
                </a:lnTo>
                <a:lnTo>
                  <a:pt x="1537578" y="8885234"/>
                </a:lnTo>
                <a:lnTo>
                  <a:pt x="0" y="9925165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6"/>
          <p:cNvSpPr/>
          <p:nvPr/>
        </p:nvSpPr>
        <p:spPr>
          <a:xfrm rot="2690023">
            <a:off x="3915458" y="-1868571"/>
            <a:ext cx="1549887" cy="10850985"/>
          </a:xfrm>
          <a:custGeom>
            <a:avLst/>
            <a:gdLst>
              <a:gd name="connsiteX0" fmla="*/ 0 w 1656184"/>
              <a:gd name="connsiteY0" fmla="*/ 9946591 h 9946591"/>
              <a:gd name="connsiteX1" fmla="*/ 828092 w 1656184"/>
              <a:gd name="connsiteY1" fmla="*/ 0 h 9946591"/>
              <a:gd name="connsiteX2" fmla="*/ 1656184 w 1656184"/>
              <a:gd name="connsiteY2" fmla="*/ 9946591 h 9946591"/>
              <a:gd name="connsiteX3" fmla="*/ 0 w 1656184"/>
              <a:gd name="connsiteY3" fmla="*/ 9946591 h 9946591"/>
              <a:gd name="connsiteX0" fmla="*/ 0 w 1510635"/>
              <a:gd name="connsiteY0" fmla="*/ 9946591 h 9946591"/>
              <a:gd name="connsiteX1" fmla="*/ 828092 w 1510635"/>
              <a:gd name="connsiteY1" fmla="*/ 0 h 9946591"/>
              <a:gd name="connsiteX2" fmla="*/ 1510635 w 1510635"/>
              <a:gd name="connsiteY2" fmla="*/ 8885234 h 9946591"/>
              <a:gd name="connsiteX3" fmla="*/ 0 w 1510635"/>
              <a:gd name="connsiteY3" fmla="*/ 9946591 h 9946591"/>
              <a:gd name="connsiteX0" fmla="*/ 0 w 1537578"/>
              <a:gd name="connsiteY0" fmla="*/ 9925165 h 9925165"/>
              <a:gd name="connsiteX1" fmla="*/ 855035 w 1537578"/>
              <a:gd name="connsiteY1" fmla="*/ 0 h 9925165"/>
              <a:gd name="connsiteX2" fmla="*/ 1537578 w 1537578"/>
              <a:gd name="connsiteY2" fmla="*/ 8885234 h 9925165"/>
              <a:gd name="connsiteX3" fmla="*/ 0 w 1537578"/>
              <a:gd name="connsiteY3" fmla="*/ 9925165 h 9925165"/>
              <a:gd name="connsiteX0" fmla="*/ 0 w 1537578"/>
              <a:gd name="connsiteY0" fmla="*/ 10052854 h 10052854"/>
              <a:gd name="connsiteX1" fmla="*/ 1415776 w 1537578"/>
              <a:gd name="connsiteY1" fmla="*/ 0 h 10052854"/>
              <a:gd name="connsiteX2" fmla="*/ 1537578 w 1537578"/>
              <a:gd name="connsiteY2" fmla="*/ 9012923 h 10052854"/>
              <a:gd name="connsiteX3" fmla="*/ 0 w 1537578"/>
              <a:gd name="connsiteY3" fmla="*/ 10052854 h 10052854"/>
              <a:gd name="connsiteX0" fmla="*/ 0 w 1302815"/>
              <a:gd name="connsiteY0" fmla="*/ 10850985 h 10850985"/>
              <a:gd name="connsiteX1" fmla="*/ 1181013 w 1302815"/>
              <a:gd name="connsiteY1" fmla="*/ 0 h 10850985"/>
              <a:gd name="connsiteX2" fmla="*/ 1302815 w 1302815"/>
              <a:gd name="connsiteY2" fmla="*/ 9012923 h 10850985"/>
              <a:gd name="connsiteX3" fmla="*/ 0 w 1302815"/>
              <a:gd name="connsiteY3" fmla="*/ 10850985 h 10850985"/>
              <a:gd name="connsiteX0" fmla="*/ 0 w 1549887"/>
              <a:gd name="connsiteY0" fmla="*/ 10850985 h 10850985"/>
              <a:gd name="connsiteX1" fmla="*/ 1181013 w 1549887"/>
              <a:gd name="connsiteY1" fmla="*/ 0 h 10850985"/>
              <a:gd name="connsiteX2" fmla="*/ 1549887 w 1549887"/>
              <a:gd name="connsiteY2" fmla="*/ 9283049 h 10850985"/>
              <a:gd name="connsiteX3" fmla="*/ 0 w 1549887"/>
              <a:gd name="connsiteY3" fmla="*/ 10850985 h 108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87" h="10850985">
                <a:moveTo>
                  <a:pt x="0" y="10850985"/>
                </a:moveTo>
                <a:lnTo>
                  <a:pt x="1181013" y="0"/>
                </a:lnTo>
                <a:lnTo>
                  <a:pt x="1549887" y="9283049"/>
                </a:lnTo>
                <a:lnTo>
                  <a:pt x="0" y="10850985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80873" y="116633"/>
            <a:ext cx="993182" cy="1224136"/>
            <a:chOff x="80873" y="116632"/>
            <a:chExt cx="993182" cy="1262343"/>
          </a:xfrm>
          <a:effectLst>
            <a:glow rad="139700">
              <a:schemeClr val="accent5">
                <a:alpha val="40000"/>
              </a:schemeClr>
            </a:glow>
          </a:effectLst>
        </p:grpSpPr>
        <p:sp>
          <p:nvSpPr>
            <p:cNvPr id="10" name="Капля 9"/>
            <p:cNvSpPr/>
            <p:nvPr userDrawn="1"/>
          </p:nvSpPr>
          <p:spPr>
            <a:xfrm rot="4157381">
              <a:off x="98265" y="256924"/>
              <a:ext cx="291967" cy="273488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671"/>
                <a:gd name="connsiteY0" fmla="*/ 251610 h 467634"/>
                <a:gd name="connsiteX1" fmla="*/ 216024 w 464671"/>
                <a:gd name="connsiteY1" fmla="*/ 35586 h 467634"/>
                <a:gd name="connsiteX2" fmla="*/ 464671 w 464671"/>
                <a:gd name="connsiteY2" fmla="*/ 0 h 467634"/>
                <a:gd name="connsiteX3" fmla="*/ 432048 w 464671"/>
                <a:gd name="connsiteY3" fmla="*/ 251610 h 467634"/>
                <a:gd name="connsiteX4" fmla="*/ 216024 w 464671"/>
                <a:gd name="connsiteY4" fmla="*/ 467634 h 467634"/>
                <a:gd name="connsiteX5" fmla="*/ 0 w 464671"/>
                <a:gd name="connsiteY5" fmla="*/ 251610 h 4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71" h="467634">
                  <a:moveTo>
                    <a:pt x="0" y="251610"/>
                  </a:moveTo>
                  <a:cubicBezTo>
                    <a:pt x="0" y="132303"/>
                    <a:pt x="96717" y="35586"/>
                    <a:pt x="216024" y="35586"/>
                  </a:cubicBezTo>
                  <a:lnTo>
                    <a:pt x="464671" y="0"/>
                  </a:lnTo>
                  <a:cubicBezTo>
                    <a:pt x="464671" y="72008"/>
                    <a:pt x="432048" y="179602"/>
                    <a:pt x="432048" y="251610"/>
                  </a:cubicBezTo>
                  <a:cubicBezTo>
                    <a:pt x="432048" y="370917"/>
                    <a:pt x="335331" y="467634"/>
                    <a:pt x="216024" y="467634"/>
                  </a:cubicBezTo>
                  <a:cubicBezTo>
                    <a:pt x="96717" y="467634"/>
                    <a:pt x="0" y="370917"/>
                    <a:pt x="0" y="2516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апля 12"/>
            <p:cNvSpPr/>
            <p:nvPr userDrawn="1"/>
          </p:nvSpPr>
          <p:spPr>
            <a:xfrm rot="8742225">
              <a:off x="315789" y="116632"/>
              <a:ext cx="260950" cy="299497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46195"/>
                <a:gd name="connsiteY0" fmla="*/ 260631 h 476655"/>
                <a:gd name="connsiteX1" fmla="*/ 216024 w 446195"/>
                <a:gd name="connsiteY1" fmla="*/ 44607 h 476655"/>
                <a:gd name="connsiteX2" fmla="*/ 446195 w 446195"/>
                <a:gd name="connsiteY2" fmla="*/ 0 h 476655"/>
                <a:gd name="connsiteX3" fmla="*/ 432048 w 446195"/>
                <a:gd name="connsiteY3" fmla="*/ 260631 h 476655"/>
                <a:gd name="connsiteX4" fmla="*/ 216024 w 446195"/>
                <a:gd name="connsiteY4" fmla="*/ 476655 h 476655"/>
                <a:gd name="connsiteX5" fmla="*/ 0 w 446195"/>
                <a:gd name="connsiteY5" fmla="*/ 260631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95" h="476655">
                  <a:moveTo>
                    <a:pt x="0" y="260631"/>
                  </a:moveTo>
                  <a:cubicBezTo>
                    <a:pt x="0" y="141324"/>
                    <a:pt x="96717" y="44607"/>
                    <a:pt x="216024" y="44607"/>
                  </a:cubicBezTo>
                  <a:lnTo>
                    <a:pt x="446195" y="0"/>
                  </a:lnTo>
                  <a:cubicBezTo>
                    <a:pt x="446195" y="72008"/>
                    <a:pt x="432048" y="188623"/>
                    <a:pt x="432048" y="260631"/>
                  </a:cubicBezTo>
                  <a:cubicBezTo>
                    <a:pt x="432048" y="379938"/>
                    <a:pt x="335331" y="476655"/>
                    <a:pt x="216024" y="476655"/>
                  </a:cubicBezTo>
                  <a:cubicBezTo>
                    <a:pt x="96717" y="476655"/>
                    <a:pt x="0" y="379938"/>
                    <a:pt x="0" y="2606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апля 13"/>
            <p:cNvSpPr/>
            <p:nvPr userDrawn="1"/>
          </p:nvSpPr>
          <p:spPr>
            <a:xfrm rot="13038612">
              <a:off x="473079" y="296803"/>
              <a:ext cx="271441" cy="286833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134"/>
                <a:gd name="connsiteY0" fmla="*/ 240476 h 456500"/>
                <a:gd name="connsiteX1" fmla="*/ 216024 w 464134"/>
                <a:gd name="connsiteY1" fmla="*/ 24452 h 456500"/>
                <a:gd name="connsiteX2" fmla="*/ 464134 w 464134"/>
                <a:gd name="connsiteY2" fmla="*/ 0 h 456500"/>
                <a:gd name="connsiteX3" fmla="*/ 432048 w 464134"/>
                <a:gd name="connsiteY3" fmla="*/ 240476 h 456500"/>
                <a:gd name="connsiteX4" fmla="*/ 216024 w 464134"/>
                <a:gd name="connsiteY4" fmla="*/ 456500 h 456500"/>
                <a:gd name="connsiteX5" fmla="*/ 0 w 464134"/>
                <a:gd name="connsiteY5" fmla="*/ 240476 h 4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134" h="456500">
                  <a:moveTo>
                    <a:pt x="0" y="240476"/>
                  </a:moveTo>
                  <a:cubicBezTo>
                    <a:pt x="0" y="121169"/>
                    <a:pt x="96717" y="24452"/>
                    <a:pt x="216024" y="24452"/>
                  </a:cubicBezTo>
                  <a:lnTo>
                    <a:pt x="464134" y="0"/>
                  </a:lnTo>
                  <a:cubicBezTo>
                    <a:pt x="464134" y="72008"/>
                    <a:pt x="432048" y="168468"/>
                    <a:pt x="432048" y="240476"/>
                  </a:cubicBezTo>
                  <a:cubicBezTo>
                    <a:pt x="432048" y="359783"/>
                    <a:pt x="335331" y="456500"/>
                    <a:pt x="216024" y="456500"/>
                  </a:cubicBezTo>
                  <a:cubicBezTo>
                    <a:pt x="96717" y="456500"/>
                    <a:pt x="0" y="359783"/>
                    <a:pt x="0" y="2404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Капля 14"/>
            <p:cNvSpPr/>
            <p:nvPr userDrawn="1"/>
          </p:nvSpPr>
          <p:spPr>
            <a:xfrm rot="21440352">
              <a:off x="147572" y="488779"/>
              <a:ext cx="276852" cy="284359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73386"/>
                <a:gd name="connsiteY0" fmla="*/ 236538 h 452562"/>
                <a:gd name="connsiteX1" fmla="*/ 216024 w 473386"/>
                <a:gd name="connsiteY1" fmla="*/ 20514 h 452562"/>
                <a:gd name="connsiteX2" fmla="*/ 473386 w 473386"/>
                <a:gd name="connsiteY2" fmla="*/ 0 h 452562"/>
                <a:gd name="connsiteX3" fmla="*/ 432048 w 473386"/>
                <a:gd name="connsiteY3" fmla="*/ 236538 h 452562"/>
                <a:gd name="connsiteX4" fmla="*/ 216024 w 473386"/>
                <a:gd name="connsiteY4" fmla="*/ 452562 h 452562"/>
                <a:gd name="connsiteX5" fmla="*/ 0 w 473386"/>
                <a:gd name="connsiteY5" fmla="*/ 236538 h 4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386" h="452562">
                  <a:moveTo>
                    <a:pt x="0" y="236538"/>
                  </a:moveTo>
                  <a:cubicBezTo>
                    <a:pt x="0" y="117231"/>
                    <a:pt x="96717" y="20514"/>
                    <a:pt x="216024" y="20514"/>
                  </a:cubicBezTo>
                  <a:lnTo>
                    <a:pt x="473386" y="0"/>
                  </a:lnTo>
                  <a:cubicBezTo>
                    <a:pt x="473386" y="72008"/>
                    <a:pt x="432048" y="164530"/>
                    <a:pt x="432048" y="236538"/>
                  </a:cubicBezTo>
                  <a:cubicBezTo>
                    <a:pt x="432048" y="355845"/>
                    <a:pt x="335331" y="452562"/>
                    <a:pt x="216024" y="452562"/>
                  </a:cubicBezTo>
                  <a:cubicBezTo>
                    <a:pt x="96717" y="452562"/>
                    <a:pt x="0" y="355845"/>
                    <a:pt x="0" y="236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апля 15"/>
            <p:cNvSpPr/>
            <p:nvPr userDrawn="1"/>
          </p:nvSpPr>
          <p:spPr>
            <a:xfrm rot="16922814">
              <a:off x="366220" y="517350"/>
              <a:ext cx="309846" cy="273701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93126"/>
                <a:gd name="connsiteY0" fmla="*/ 251974 h 467998"/>
                <a:gd name="connsiteX1" fmla="*/ 216024 w 493126"/>
                <a:gd name="connsiteY1" fmla="*/ 35950 h 467998"/>
                <a:gd name="connsiteX2" fmla="*/ 493126 w 493126"/>
                <a:gd name="connsiteY2" fmla="*/ 0 h 467998"/>
                <a:gd name="connsiteX3" fmla="*/ 432048 w 493126"/>
                <a:gd name="connsiteY3" fmla="*/ 251974 h 467998"/>
                <a:gd name="connsiteX4" fmla="*/ 216024 w 493126"/>
                <a:gd name="connsiteY4" fmla="*/ 467998 h 467998"/>
                <a:gd name="connsiteX5" fmla="*/ 0 w 493126"/>
                <a:gd name="connsiteY5" fmla="*/ 251974 h 46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26" h="467998">
                  <a:moveTo>
                    <a:pt x="0" y="251974"/>
                  </a:moveTo>
                  <a:cubicBezTo>
                    <a:pt x="0" y="132667"/>
                    <a:pt x="96717" y="35950"/>
                    <a:pt x="216024" y="35950"/>
                  </a:cubicBezTo>
                  <a:lnTo>
                    <a:pt x="493126" y="0"/>
                  </a:lnTo>
                  <a:cubicBezTo>
                    <a:pt x="493126" y="72008"/>
                    <a:pt x="432048" y="179966"/>
                    <a:pt x="432048" y="251974"/>
                  </a:cubicBezTo>
                  <a:cubicBezTo>
                    <a:pt x="432048" y="371281"/>
                    <a:pt x="335331" y="467998"/>
                    <a:pt x="216024" y="467998"/>
                  </a:cubicBezTo>
                  <a:cubicBezTo>
                    <a:pt x="96717" y="467998"/>
                    <a:pt x="0" y="371281"/>
                    <a:pt x="0" y="2519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32-конечная звезда 10"/>
            <p:cNvSpPr/>
            <p:nvPr userDrawn="1"/>
          </p:nvSpPr>
          <p:spPr>
            <a:xfrm>
              <a:off x="285998" y="339502"/>
              <a:ext cx="252676" cy="271469"/>
            </a:xfrm>
            <a:prstGeom prst="star32">
              <a:avLst>
                <a:gd name="adj" fmla="val 10526"/>
              </a:avLst>
            </a:prstGeom>
            <a:solidFill>
              <a:srgbClr val="FFFF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9"/>
            <p:cNvSpPr/>
            <p:nvPr userDrawn="1"/>
          </p:nvSpPr>
          <p:spPr>
            <a:xfrm rot="4157381">
              <a:off x="525396" y="563576"/>
              <a:ext cx="263402" cy="227943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671"/>
                <a:gd name="connsiteY0" fmla="*/ 251610 h 467634"/>
                <a:gd name="connsiteX1" fmla="*/ 216024 w 464671"/>
                <a:gd name="connsiteY1" fmla="*/ 35586 h 467634"/>
                <a:gd name="connsiteX2" fmla="*/ 464671 w 464671"/>
                <a:gd name="connsiteY2" fmla="*/ 0 h 467634"/>
                <a:gd name="connsiteX3" fmla="*/ 432048 w 464671"/>
                <a:gd name="connsiteY3" fmla="*/ 251610 h 467634"/>
                <a:gd name="connsiteX4" fmla="*/ 216024 w 464671"/>
                <a:gd name="connsiteY4" fmla="*/ 467634 h 467634"/>
                <a:gd name="connsiteX5" fmla="*/ 0 w 464671"/>
                <a:gd name="connsiteY5" fmla="*/ 251610 h 4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71" h="467634">
                  <a:moveTo>
                    <a:pt x="0" y="251610"/>
                  </a:moveTo>
                  <a:cubicBezTo>
                    <a:pt x="0" y="132303"/>
                    <a:pt x="96717" y="35586"/>
                    <a:pt x="216024" y="35586"/>
                  </a:cubicBezTo>
                  <a:lnTo>
                    <a:pt x="464671" y="0"/>
                  </a:lnTo>
                  <a:cubicBezTo>
                    <a:pt x="464671" y="72008"/>
                    <a:pt x="432048" y="179602"/>
                    <a:pt x="432048" y="251610"/>
                  </a:cubicBezTo>
                  <a:cubicBezTo>
                    <a:pt x="432048" y="370917"/>
                    <a:pt x="335331" y="467634"/>
                    <a:pt x="216024" y="467634"/>
                  </a:cubicBezTo>
                  <a:cubicBezTo>
                    <a:pt x="96717" y="467634"/>
                    <a:pt x="0" y="370917"/>
                    <a:pt x="0" y="2516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12"/>
            <p:cNvSpPr/>
            <p:nvPr userDrawn="1"/>
          </p:nvSpPr>
          <p:spPr>
            <a:xfrm rot="8742225">
              <a:off x="716723" y="427616"/>
              <a:ext cx="217492" cy="270195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46195"/>
                <a:gd name="connsiteY0" fmla="*/ 260631 h 476655"/>
                <a:gd name="connsiteX1" fmla="*/ 216024 w 446195"/>
                <a:gd name="connsiteY1" fmla="*/ 44607 h 476655"/>
                <a:gd name="connsiteX2" fmla="*/ 446195 w 446195"/>
                <a:gd name="connsiteY2" fmla="*/ 0 h 476655"/>
                <a:gd name="connsiteX3" fmla="*/ 432048 w 446195"/>
                <a:gd name="connsiteY3" fmla="*/ 260631 h 476655"/>
                <a:gd name="connsiteX4" fmla="*/ 216024 w 446195"/>
                <a:gd name="connsiteY4" fmla="*/ 476655 h 476655"/>
                <a:gd name="connsiteX5" fmla="*/ 0 w 446195"/>
                <a:gd name="connsiteY5" fmla="*/ 260631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95" h="476655">
                  <a:moveTo>
                    <a:pt x="0" y="260631"/>
                  </a:moveTo>
                  <a:cubicBezTo>
                    <a:pt x="0" y="141324"/>
                    <a:pt x="96717" y="44607"/>
                    <a:pt x="216024" y="44607"/>
                  </a:cubicBezTo>
                  <a:lnTo>
                    <a:pt x="446195" y="0"/>
                  </a:lnTo>
                  <a:cubicBezTo>
                    <a:pt x="446195" y="72008"/>
                    <a:pt x="432048" y="188623"/>
                    <a:pt x="432048" y="260631"/>
                  </a:cubicBezTo>
                  <a:cubicBezTo>
                    <a:pt x="432048" y="379938"/>
                    <a:pt x="335331" y="476655"/>
                    <a:pt x="216024" y="476655"/>
                  </a:cubicBezTo>
                  <a:cubicBezTo>
                    <a:pt x="96717" y="476655"/>
                    <a:pt x="0" y="379938"/>
                    <a:pt x="0" y="2606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13"/>
            <p:cNvSpPr/>
            <p:nvPr userDrawn="1"/>
          </p:nvSpPr>
          <p:spPr>
            <a:xfrm rot="13038612">
              <a:off x="847819" y="590160"/>
              <a:ext cx="226236" cy="258770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134"/>
                <a:gd name="connsiteY0" fmla="*/ 240476 h 456500"/>
                <a:gd name="connsiteX1" fmla="*/ 216024 w 464134"/>
                <a:gd name="connsiteY1" fmla="*/ 24452 h 456500"/>
                <a:gd name="connsiteX2" fmla="*/ 464134 w 464134"/>
                <a:gd name="connsiteY2" fmla="*/ 0 h 456500"/>
                <a:gd name="connsiteX3" fmla="*/ 432048 w 464134"/>
                <a:gd name="connsiteY3" fmla="*/ 240476 h 456500"/>
                <a:gd name="connsiteX4" fmla="*/ 216024 w 464134"/>
                <a:gd name="connsiteY4" fmla="*/ 456500 h 456500"/>
                <a:gd name="connsiteX5" fmla="*/ 0 w 464134"/>
                <a:gd name="connsiteY5" fmla="*/ 240476 h 4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134" h="456500">
                  <a:moveTo>
                    <a:pt x="0" y="240476"/>
                  </a:moveTo>
                  <a:cubicBezTo>
                    <a:pt x="0" y="121169"/>
                    <a:pt x="96717" y="24452"/>
                    <a:pt x="216024" y="24452"/>
                  </a:cubicBezTo>
                  <a:lnTo>
                    <a:pt x="464134" y="0"/>
                  </a:lnTo>
                  <a:cubicBezTo>
                    <a:pt x="464134" y="72008"/>
                    <a:pt x="432048" y="168468"/>
                    <a:pt x="432048" y="240476"/>
                  </a:cubicBezTo>
                  <a:cubicBezTo>
                    <a:pt x="432048" y="359783"/>
                    <a:pt x="335331" y="456500"/>
                    <a:pt x="216024" y="456500"/>
                  </a:cubicBezTo>
                  <a:cubicBezTo>
                    <a:pt x="96717" y="456500"/>
                    <a:pt x="0" y="359783"/>
                    <a:pt x="0" y="2404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14"/>
            <p:cNvSpPr/>
            <p:nvPr userDrawn="1"/>
          </p:nvSpPr>
          <p:spPr>
            <a:xfrm rot="21440352">
              <a:off x="576520" y="763353"/>
              <a:ext cx="230746" cy="256538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73386"/>
                <a:gd name="connsiteY0" fmla="*/ 236538 h 452562"/>
                <a:gd name="connsiteX1" fmla="*/ 216024 w 473386"/>
                <a:gd name="connsiteY1" fmla="*/ 20514 h 452562"/>
                <a:gd name="connsiteX2" fmla="*/ 473386 w 473386"/>
                <a:gd name="connsiteY2" fmla="*/ 0 h 452562"/>
                <a:gd name="connsiteX3" fmla="*/ 432048 w 473386"/>
                <a:gd name="connsiteY3" fmla="*/ 236538 h 452562"/>
                <a:gd name="connsiteX4" fmla="*/ 216024 w 473386"/>
                <a:gd name="connsiteY4" fmla="*/ 452562 h 452562"/>
                <a:gd name="connsiteX5" fmla="*/ 0 w 473386"/>
                <a:gd name="connsiteY5" fmla="*/ 236538 h 4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386" h="452562">
                  <a:moveTo>
                    <a:pt x="0" y="236538"/>
                  </a:moveTo>
                  <a:cubicBezTo>
                    <a:pt x="0" y="117231"/>
                    <a:pt x="96717" y="20514"/>
                    <a:pt x="216024" y="20514"/>
                  </a:cubicBezTo>
                  <a:lnTo>
                    <a:pt x="473386" y="0"/>
                  </a:lnTo>
                  <a:cubicBezTo>
                    <a:pt x="473386" y="72008"/>
                    <a:pt x="432048" y="164530"/>
                    <a:pt x="432048" y="236538"/>
                  </a:cubicBezTo>
                  <a:cubicBezTo>
                    <a:pt x="432048" y="355845"/>
                    <a:pt x="335331" y="452562"/>
                    <a:pt x="216024" y="452562"/>
                  </a:cubicBezTo>
                  <a:cubicBezTo>
                    <a:pt x="96717" y="452562"/>
                    <a:pt x="0" y="355845"/>
                    <a:pt x="0" y="236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апля 15"/>
            <p:cNvSpPr/>
            <p:nvPr userDrawn="1"/>
          </p:nvSpPr>
          <p:spPr>
            <a:xfrm rot="16922814">
              <a:off x="748113" y="798531"/>
              <a:ext cx="279532" cy="228120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93126"/>
                <a:gd name="connsiteY0" fmla="*/ 251974 h 467998"/>
                <a:gd name="connsiteX1" fmla="*/ 216024 w 493126"/>
                <a:gd name="connsiteY1" fmla="*/ 35950 h 467998"/>
                <a:gd name="connsiteX2" fmla="*/ 493126 w 493126"/>
                <a:gd name="connsiteY2" fmla="*/ 0 h 467998"/>
                <a:gd name="connsiteX3" fmla="*/ 432048 w 493126"/>
                <a:gd name="connsiteY3" fmla="*/ 251974 h 467998"/>
                <a:gd name="connsiteX4" fmla="*/ 216024 w 493126"/>
                <a:gd name="connsiteY4" fmla="*/ 467998 h 467998"/>
                <a:gd name="connsiteX5" fmla="*/ 0 w 493126"/>
                <a:gd name="connsiteY5" fmla="*/ 251974 h 46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26" h="467998">
                  <a:moveTo>
                    <a:pt x="0" y="251974"/>
                  </a:moveTo>
                  <a:cubicBezTo>
                    <a:pt x="0" y="132667"/>
                    <a:pt x="96717" y="35950"/>
                    <a:pt x="216024" y="35950"/>
                  </a:cubicBezTo>
                  <a:lnTo>
                    <a:pt x="493126" y="0"/>
                  </a:lnTo>
                  <a:cubicBezTo>
                    <a:pt x="493126" y="72008"/>
                    <a:pt x="432048" y="179966"/>
                    <a:pt x="432048" y="251974"/>
                  </a:cubicBezTo>
                  <a:cubicBezTo>
                    <a:pt x="432048" y="371281"/>
                    <a:pt x="335331" y="467998"/>
                    <a:pt x="216024" y="467998"/>
                  </a:cubicBezTo>
                  <a:cubicBezTo>
                    <a:pt x="96717" y="467998"/>
                    <a:pt x="0" y="371281"/>
                    <a:pt x="0" y="2519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32-конечная звезда 26"/>
            <p:cNvSpPr/>
            <p:nvPr userDrawn="1"/>
          </p:nvSpPr>
          <p:spPr>
            <a:xfrm>
              <a:off x="691893" y="628681"/>
              <a:ext cx="210597" cy="244910"/>
            </a:xfrm>
            <a:prstGeom prst="star32">
              <a:avLst>
                <a:gd name="adj" fmla="val 10526"/>
              </a:avLst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апля 9"/>
            <p:cNvSpPr/>
            <p:nvPr userDrawn="1"/>
          </p:nvSpPr>
          <p:spPr>
            <a:xfrm rot="4157381">
              <a:off x="71633" y="826775"/>
              <a:ext cx="291967" cy="273488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671"/>
                <a:gd name="connsiteY0" fmla="*/ 251610 h 467634"/>
                <a:gd name="connsiteX1" fmla="*/ 216024 w 464671"/>
                <a:gd name="connsiteY1" fmla="*/ 35586 h 467634"/>
                <a:gd name="connsiteX2" fmla="*/ 464671 w 464671"/>
                <a:gd name="connsiteY2" fmla="*/ 0 h 467634"/>
                <a:gd name="connsiteX3" fmla="*/ 432048 w 464671"/>
                <a:gd name="connsiteY3" fmla="*/ 251610 h 467634"/>
                <a:gd name="connsiteX4" fmla="*/ 216024 w 464671"/>
                <a:gd name="connsiteY4" fmla="*/ 467634 h 467634"/>
                <a:gd name="connsiteX5" fmla="*/ 0 w 464671"/>
                <a:gd name="connsiteY5" fmla="*/ 251610 h 46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71" h="467634">
                  <a:moveTo>
                    <a:pt x="0" y="251610"/>
                  </a:moveTo>
                  <a:cubicBezTo>
                    <a:pt x="0" y="132303"/>
                    <a:pt x="96717" y="35586"/>
                    <a:pt x="216024" y="35586"/>
                  </a:cubicBezTo>
                  <a:lnTo>
                    <a:pt x="464671" y="0"/>
                  </a:lnTo>
                  <a:cubicBezTo>
                    <a:pt x="464671" y="72008"/>
                    <a:pt x="432048" y="179602"/>
                    <a:pt x="432048" y="251610"/>
                  </a:cubicBezTo>
                  <a:cubicBezTo>
                    <a:pt x="432048" y="370917"/>
                    <a:pt x="335331" y="467634"/>
                    <a:pt x="216024" y="467634"/>
                  </a:cubicBezTo>
                  <a:cubicBezTo>
                    <a:pt x="96717" y="467634"/>
                    <a:pt x="0" y="370917"/>
                    <a:pt x="0" y="2516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апля 12"/>
            <p:cNvSpPr/>
            <p:nvPr userDrawn="1"/>
          </p:nvSpPr>
          <p:spPr>
            <a:xfrm rot="8742225">
              <a:off x="289157" y="686483"/>
              <a:ext cx="260950" cy="299497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46195"/>
                <a:gd name="connsiteY0" fmla="*/ 260631 h 476655"/>
                <a:gd name="connsiteX1" fmla="*/ 216024 w 446195"/>
                <a:gd name="connsiteY1" fmla="*/ 44607 h 476655"/>
                <a:gd name="connsiteX2" fmla="*/ 446195 w 446195"/>
                <a:gd name="connsiteY2" fmla="*/ 0 h 476655"/>
                <a:gd name="connsiteX3" fmla="*/ 432048 w 446195"/>
                <a:gd name="connsiteY3" fmla="*/ 260631 h 476655"/>
                <a:gd name="connsiteX4" fmla="*/ 216024 w 446195"/>
                <a:gd name="connsiteY4" fmla="*/ 476655 h 476655"/>
                <a:gd name="connsiteX5" fmla="*/ 0 w 446195"/>
                <a:gd name="connsiteY5" fmla="*/ 260631 h 47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95" h="476655">
                  <a:moveTo>
                    <a:pt x="0" y="260631"/>
                  </a:moveTo>
                  <a:cubicBezTo>
                    <a:pt x="0" y="141324"/>
                    <a:pt x="96717" y="44607"/>
                    <a:pt x="216024" y="44607"/>
                  </a:cubicBezTo>
                  <a:lnTo>
                    <a:pt x="446195" y="0"/>
                  </a:lnTo>
                  <a:cubicBezTo>
                    <a:pt x="446195" y="72008"/>
                    <a:pt x="432048" y="188623"/>
                    <a:pt x="432048" y="260631"/>
                  </a:cubicBezTo>
                  <a:cubicBezTo>
                    <a:pt x="432048" y="379938"/>
                    <a:pt x="335331" y="476655"/>
                    <a:pt x="216024" y="476655"/>
                  </a:cubicBezTo>
                  <a:cubicBezTo>
                    <a:pt x="96717" y="476655"/>
                    <a:pt x="0" y="379938"/>
                    <a:pt x="0" y="2606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апля 13"/>
            <p:cNvSpPr/>
            <p:nvPr userDrawn="1"/>
          </p:nvSpPr>
          <p:spPr>
            <a:xfrm rot="13038612">
              <a:off x="446447" y="866654"/>
              <a:ext cx="271441" cy="286833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64134"/>
                <a:gd name="connsiteY0" fmla="*/ 240476 h 456500"/>
                <a:gd name="connsiteX1" fmla="*/ 216024 w 464134"/>
                <a:gd name="connsiteY1" fmla="*/ 24452 h 456500"/>
                <a:gd name="connsiteX2" fmla="*/ 464134 w 464134"/>
                <a:gd name="connsiteY2" fmla="*/ 0 h 456500"/>
                <a:gd name="connsiteX3" fmla="*/ 432048 w 464134"/>
                <a:gd name="connsiteY3" fmla="*/ 240476 h 456500"/>
                <a:gd name="connsiteX4" fmla="*/ 216024 w 464134"/>
                <a:gd name="connsiteY4" fmla="*/ 456500 h 456500"/>
                <a:gd name="connsiteX5" fmla="*/ 0 w 464134"/>
                <a:gd name="connsiteY5" fmla="*/ 240476 h 4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134" h="456500">
                  <a:moveTo>
                    <a:pt x="0" y="240476"/>
                  </a:moveTo>
                  <a:cubicBezTo>
                    <a:pt x="0" y="121169"/>
                    <a:pt x="96717" y="24452"/>
                    <a:pt x="216024" y="24452"/>
                  </a:cubicBezTo>
                  <a:lnTo>
                    <a:pt x="464134" y="0"/>
                  </a:lnTo>
                  <a:cubicBezTo>
                    <a:pt x="464134" y="72008"/>
                    <a:pt x="432048" y="168468"/>
                    <a:pt x="432048" y="240476"/>
                  </a:cubicBezTo>
                  <a:cubicBezTo>
                    <a:pt x="432048" y="359783"/>
                    <a:pt x="335331" y="456500"/>
                    <a:pt x="216024" y="456500"/>
                  </a:cubicBezTo>
                  <a:cubicBezTo>
                    <a:pt x="96717" y="456500"/>
                    <a:pt x="0" y="359783"/>
                    <a:pt x="0" y="2404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Капля 14"/>
            <p:cNvSpPr/>
            <p:nvPr userDrawn="1"/>
          </p:nvSpPr>
          <p:spPr>
            <a:xfrm rot="21440352">
              <a:off x="120940" y="1058630"/>
              <a:ext cx="276852" cy="284359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73386"/>
                <a:gd name="connsiteY0" fmla="*/ 236538 h 452562"/>
                <a:gd name="connsiteX1" fmla="*/ 216024 w 473386"/>
                <a:gd name="connsiteY1" fmla="*/ 20514 h 452562"/>
                <a:gd name="connsiteX2" fmla="*/ 473386 w 473386"/>
                <a:gd name="connsiteY2" fmla="*/ 0 h 452562"/>
                <a:gd name="connsiteX3" fmla="*/ 432048 w 473386"/>
                <a:gd name="connsiteY3" fmla="*/ 236538 h 452562"/>
                <a:gd name="connsiteX4" fmla="*/ 216024 w 473386"/>
                <a:gd name="connsiteY4" fmla="*/ 452562 h 452562"/>
                <a:gd name="connsiteX5" fmla="*/ 0 w 473386"/>
                <a:gd name="connsiteY5" fmla="*/ 236538 h 4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386" h="452562">
                  <a:moveTo>
                    <a:pt x="0" y="236538"/>
                  </a:moveTo>
                  <a:cubicBezTo>
                    <a:pt x="0" y="117231"/>
                    <a:pt x="96717" y="20514"/>
                    <a:pt x="216024" y="20514"/>
                  </a:cubicBezTo>
                  <a:lnTo>
                    <a:pt x="473386" y="0"/>
                  </a:lnTo>
                  <a:cubicBezTo>
                    <a:pt x="473386" y="72008"/>
                    <a:pt x="432048" y="164530"/>
                    <a:pt x="432048" y="236538"/>
                  </a:cubicBezTo>
                  <a:cubicBezTo>
                    <a:pt x="432048" y="355845"/>
                    <a:pt x="335331" y="452562"/>
                    <a:pt x="216024" y="452562"/>
                  </a:cubicBezTo>
                  <a:cubicBezTo>
                    <a:pt x="96717" y="452562"/>
                    <a:pt x="0" y="355845"/>
                    <a:pt x="0" y="236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Капля 15"/>
            <p:cNvSpPr/>
            <p:nvPr userDrawn="1"/>
          </p:nvSpPr>
          <p:spPr>
            <a:xfrm rot="16922814">
              <a:off x="339588" y="1087201"/>
              <a:ext cx="309846" cy="273701"/>
            </a:xfrm>
            <a:custGeom>
              <a:avLst/>
              <a:gdLst>
                <a:gd name="connsiteX0" fmla="*/ 0 w 432048"/>
                <a:gd name="connsiteY0" fmla="*/ 216024 h 432048"/>
                <a:gd name="connsiteX1" fmla="*/ 216024 w 432048"/>
                <a:gd name="connsiteY1" fmla="*/ 0 h 432048"/>
                <a:gd name="connsiteX2" fmla="*/ 432048 w 432048"/>
                <a:gd name="connsiteY2" fmla="*/ 0 h 432048"/>
                <a:gd name="connsiteX3" fmla="*/ 432048 w 432048"/>
                <a:gd name="connsiteY3" fmla="*/ 216024 h 432048"/>
                <a:gd name="connsiteX4" fmla="*/ 216024 w 432048"/>
                <a:gd name="connsiteY4" fmla="*/ 432048 h 432048"/>
                <a:gd name="connsiteX5" fmla="*/ 0 w 432048"/>
                <a:gd name="connsiteY5" fmla="*/ 216024 h 432048"/>
                <a:gd name="connsiteX0" fmla="*/ 0 w 493126"/>
                <a:gd name="connsiteY0" fmla="*/ 251974 h 467998"/>
                <a:gd name="connsiteX1" fmla="*/ 216024 w 493126"/>
                <a:gd name="connsiteY1" fmla="*/ 35950 h 467998"/>
                <a:gd name="connsiteX2" fmla="*/ 493126 w 493126"/>
                <a:gd name="connsiteY2" fmla="*/ 0 h 467998"/>
                <a:gd name="connsiteX3" fmla="*/ 432048 w 493126"/>
                <a:gd name="connsiteY3" fmla="*/ 251974 h 467998"/>
                <a:gd name="connsiteX4" fmla="*/ 216024 w 493126"/>
                <a:gd name="connsiteY4" fmla="*/ 467998 h 467998"/>
                <a:gd name="connsiteX5" fmla="*/ 0 w 493126"/>
                <a:gd name="connsiteY5" fmla="*/ 251974 h 46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26" h="467998">
                  <a:moveTo>
                    <a:pt x="0" y="251974"/>
                  </a:moveTo>
                  <a:cubicBezTo>
                    <a:pt x="0" y="132667"/>
                    <a:pt x="96717" y="35950"/>
                    <a:pt x="216024" y="35950"/>
                  </a:cubicBezTo>
                  <a:lnTo>
                    <a:pt x="493126" y="0"/>
                  </a:lnTo>
                  <a:cubicBezTo>
                    <a:pt x="493126" y="72008"/>
                    <a:pt x="432048" y="179966"/>
                    <a:pt x="432048" y="251974"/>
                  </a:cubicBezTo>
                  <a:cubicBezTo>
                    <a:pt x="432048" y="371281"/>
                    <a:pt x="335331" y="467998"/>
                    <a:pt x="216024" y="467998"/>
                  </a:cubicBezTo>
                  <a:cubicBezTo>
                    <a:pt x="96717" y="467998"/>
                    <a:pt x="0" y="371281"/>
                    <a:pt x="0" y="25197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9CA8"/>
                </a:gs>
                <a:gs pos="100000">
                  <a:schemeClr val="bg1"/>
                </a:gs>
              </a:gsLst>
              <a:lin ang="81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32-конечная звезда 33"/>
            <p:cNvSpPr/>
            <p:nvPr userDrawn="1"/>
          </p:nvSpPr>
          <p:spPr>
            <a:xfrm>
              <a:off x="259366" y="909353"/>
              <a:ext cx="252676" cy="271469"/>
            </a:xfrm>
            <a:prstGeom prst="star32">
              <a:avLst>
                <a:gd name="adj" fmla="val 10526"/>
              </a:avLst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>
          <a:ln w="12700">
            <a:solidFill>
              <a:srgbClr val="08600A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35496" y="1153"/>
            <a:ext cx="1028178" cy="1057570"/>
            <a:chOff x="4551934" y="1556792"/>
            <a:chExt cx="3378900" cy="338437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5" name="Овал 34"/>
            <p:cNvSpPr/>
            <p:nvPr userDrawn="1"/>
          </p:nvSpPr>
          <p:spPr>
            <a:xfrm>
              <a:off x="6084168" y="15567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6084168" y="357301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 userDrawn="1"/>
          </p:nvSpPr>
          <p:spPr>
            <a:xfrm rot="20070908">
              <a:off x="5659825" y="168974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 userDrawn="1"/>
          </p:nvSpPr>
          <p:spPr>
            <a:xfrm rot="20070908">
              <a:off x="6508511" y="349641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 userDrawn="1"/>
          </p:nvSpPr>
          <p:spPr>
            <a:xfrm rot="18889183">
              <a:off x="5356967" y="1897954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 userDrawn="1"/>
          </p:nvSpPr>
          <p:spPr>
            <a:xfrm rot="18889183">
              <a:off x="6787131" y="331914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 userDrawn="1"/>
          </p:nvSpPr>
          <p:spPr>
            <a:xfrm rot="17360091">
              <a:off x="5152166" y="229267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 userDrawn="1"/>
          </p:nvSpPr>
          <p:spPr>
            <a:xfrm rot="17360091">
              <a:off x="7031904" y="29641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 userDrawn="1"/>
          </p:nvSpPr>
          <p:spPr>
            <a:xfrm rot="15946585">
              <a:off x="5091994" y="272930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 userDrawn="1"/>
          </p:nvSpPr>
          <p:spPr>
            <a:xfrm rot="15946585">
              <a:off x="7102742" y="258080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 userDrawn="1"/>
          </p:nvSpPr>
          <p:spPr>
            <a:xfrm rot="14417493">
              <a:off x="5255841" y="314269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 userDrawn="1"/>
          </p:nvSpPr>
          <p:spPr>
            <a:xfrm rot="14417493">
              <a:off x="6995094" y="216325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 userDrawn="1"/>
          </p:nvSpPr>
          <p:spPr>
            <a:xfrm rot="13787475">
              <a:off x="6810218" y="19258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 userDrawn="1"/>
          </p:nvSpPr>
          <p:spPr>
            <a:xfrm rot="12258383">
              <a:off x="5645916" y="34657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 userDrawn="1"/>
          </p:nvSpPr>
          <p:spPr>
            <a:xfrm rot="12258383">
              <a:off x="6477770" y="165127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5944004" y="2953126"/>
              <a:ext cx="609929" cy="6542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CF6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3530" y="824293"/>
            <a:ext cx="609108" cy="552608"/>
            <a:chOff x="4551934" y="1556792"/>
            <a:chExt cx="3378900" cy="338437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8" name="Овал 67"/>
            <p:cNvSpPr/>
            <p:nvPr userDrawn="1"/>
          </p:nvSpPr>
          <p:spPr>
            <a:xfrm>
              <a:off x="6084168" y="15567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 userDrawn="1"/>
          </p:nvSpPr>
          <p:spPr>
            <a:xfrm>
              <a:off x="6084168" y="357301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 userDrawn="1"/>
          </p:nvSpPr>
          <p:spPr>
            <a:xfrm rot="20070908">
              <a:off x="5659825" y="168974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 userDrawn="1"/>
          </p:nvSpPr>
          <p:spPr>
            <a:xfrm rot="20070908">
              <a:off x="6508511" y="349641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 userDrawn="1"/>
          </p:nvSpPr>
          <p:spPr>
            <a:xfrm rot="18889183">
              <a:off x="5356967" y="1897954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 userDrawn="1"/>
          </p:nvSpPr>
          <p:spPr>
            <a:xfrm rot="18889183">
              <a:off x="6787131" y="331914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 userDrawn="1"/>
          </p:nvSpPr>
          <p:spPr>
            <a:xfrm rot="17360091">
              <a:off x="5152166" y="229267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 userDrawn="1"/>
          </p:nvSpPr>
          <p:spPr>
            <a:xfrm rot="17360091">
              <a:off x="7031904" y="29641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 userDrawn="1"/>
          </p:nvSpPr>
          <p:spPr>
            <a:xfrm rot="15946585">
              <a:off x="5091994" y="272930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 userDrawn="1"/>
          </p:nvSpPr>
          <p:spPr>
            <a:xfrm rot="15946585">
              <a:off x="7102742" y="258080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 userDrawn="1"/>
          </p:nvSpPr>
          <p:spPr>
            <a:xfrm rot="14417493">
              <a:off x="5255841" y="314269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 userDrawn="1"/>
          </p:nvSpPr>
          <p:spPr>
            <a:xfrm rot="14417493">
              <a:off x="6995094" y="216325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 userDrawn="1"/>
          </p:nvSpPr>
          <p:spPr>
            <a:xfrm rot="13787475">
              <a:off x="6810218" y="19258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 userDrawn="1"/>
          </p:nvSpPr>
          <p:spPr>
            <a:xfrm rot="12258383">
              <a:off x="5645916" y="34657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 userDrawn="1"/>
          </p:nvSpPr>
          <p:spPr>
            <a:xfrm rot="12258383">
              <a:off x="6477770" y="165127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 userDrawn="1"/>
          </p:nvSpPr>
          <p:spPr>
            <a:xfrm>
              <a:off x="5944004" y="2953126"/>
              <a:ext cx="609929" cy="6542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CF6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8524580" y="5913833"/>
            <a:ext cx="609108" cy="552608"/>
            <a:chOff x="4551934" y="1556792"/>
            <a:chExt cx="3378900" cy="338437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5" name="Овал 84"/>
            <p:cNvSpPr/>
            <p:nvPr userDrawn="1"/>
          </p:nvSpPr>
          <p:spPr>
            <a:xfrm>
              <a:off x="6084168" y="15567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 userDrawn="1"/>
          </p:nvSpPr>
          <p:spPr>
            <a:xfrm>
              <a:off x="6084168" y="357301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 userDrawn="1"/>
          </p:nvSpPr>
          <p:spPr>
            <a:xfrm rot="20070908">
              <a:off x="5659825" y="168974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 userDrawn="1"/>
          </p:nvSpPr>
          <p:spPr>
            <a:xfrm rot="20070908">
              <a:off x="6508511" y="349641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 userDrawn="1"/>
          </p:nvSpPr>
          <p:spPr>
            <a:xfrm rot="18889183">
              <a:off x="5356967" y="1897954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 userDrawn="1"/>
          </p:nvSpPr>
          <p:spPr>
            <a:xfrm rot="18889183">
              <a:off x="6787131" y="331914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 userDrawn="1"/>
          </p:nvSpPr>
          <p:spPr>
            <a:xfrm rot="17360091">
              <a:off x="5152166" y="229267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 userDrawn="1"/>
          </p:nvSpPr>
          <p:spPr>
            <a:xfrm rot="17360091">
              <a:off x="7031904" y="29641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 userDrawn="1"/>
          </p:nvSpPr>
          <p:spPr>
            <a:xfrm rot="15946585">
              <a:off x="5091994" y="272930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 userDrawn="1"/>
          </p:nvSpPr>
          <p:spPr>
            <a:xfrm rot="15946585">
              <a:off x="7102742" y="258080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 userDrawn="1"/>
          </p:nvSpPr>
          <p:spPr>
            <a:xfrm rot="14417493">
              <a:off x="5255841" y="314269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 userDrawn="1"/>
          </p:nvSpPr>
          <p:spPr>
            <a:xfrm rot="14417493">
              <a:off x="6995094" y="216325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 userDrawn="1"/>
          </p:nvSpPr>
          <p:spPr>
            <a:xfrm rot="13787475">
              <a:off x="6810218" y="19258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 userDrawn="1"/>
          </p:nvSpPr>
          <p:spPr>
            <a:xfrm rot="12258383">
              <a:off x="5645916" y="34657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 userDrawn="1"/>
          </p:nvSpPr>
          <p:spPr>
            <a:xfrm rot="12258383">
              <a:off x="6477770" y="165127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 userDrawn="1"/>
          </p:nvSpPr>
          <p:spPr>
            <a:xfrm>
              <a:off x="5944004" y="2953126"/>
              <a:ext cx="609929" cy="6542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CF6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 rot="18569920">
            <a:off x="7778153" y="5987595"/>
            <a:ext cx="1028178" cy="1057570"/>
            <a:chOff x="4551934" y="1556792"/>
            <a:chExt cx="3378900" cy="338437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102" name="Овал 101"/>
            <p:cNvSpPr/>
            <p:nvPr userDrawn="1"/>
          </p:nvSpPr>
          <p:spPr>
            <a:xfrm>
              <a:off x="6084168" y="15567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 userDrawn="1"/>
          </p:nvSpPr>
          <p:spPr>
            <a:xfrm>
              <a:off x="6084168" y="357301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 userDrawn="1"/>
          </p:nvSpPr>
          <p:spPr>
            <a:xfrm rot="20070908">
              <a:off x="5659825" y="168974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 userDrawn="1"/>
          </p:nvSpPr>
          <p:spPr>
            <a:xfrm rot="20070908">
              <a:off x="6508511" y="349641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 userDrawn="1"/>
          </p:nvSpPr>
          <p:spPr>
            <a:xfrm rot="18889183">
              <a:off x="5356967" y="1897954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 userDrawn="1"/>
          </p:nvSpPr>
          <p:spPr>
            <a:xfrm rot="18889183">
              <a:off x="6787131" y="331914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 userDrawn="1"/>
          </p:nvSpPr>
          <p:spPr>
            <a:xfrm rot="17360091">
              <a:off x="5152166" y="229267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 userDrawn="1"/>
          </p:nvSpPr>
          <p:spPr>
            <a:xfrm rot="17360091">
              <a:off x="7031904" y="29641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 userDrawn="1"/>
          </p:nvSpPr>
          <p:spPr>
            <a:xfrm rot="15946585">
              <a:off x="5091994" y="272930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 userDrawn="1"/>
          </p:nvSpPr>
          <p:spPr>
            <a:xfrm rot="15946585">
              <a:off x="7102742" y="258080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 userDrawn="1"/>
          </p:nvSpPr>
          <p:spPr>
            <a:xfrm rot="14417493">
              <a:off x="5255841" y="314269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 userDrawn="1"/>
          </p:nvSpPr>
          <p:spPr>
            <a:xfrm rot="14417493">
              <a:off x="6995094" y="216325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 userDrawn="1"/>
          </p:nvSpPr>
          <p:spPr>
            <a:xfrm rot="13787475">
              <a:off x="6810218" y="19258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 userDrawn="1"/>
          </p:nvSpPr>
          <p:spPr>
            <a:xfrm rot="12258383">
              <a:off x="5645916" y="34657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 userDrawn="1"/>
          </p:nvSpPr>
          <p:spPr>
            <a:xfrm rot="12258383">
              <a:off x="6477770" y="165127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 userDrawn="1"/>
          </p:nvSpPr>
          <p:spPr>
            <a:xfrm>
              <a:off x="5944004" y="2953126"/>
              <a:ext cx="609929" cy="6542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CF600"/>
              </a:solidFill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7294059" y="6293419"/>
            <a:ext cx="609108" cy="552608"/>
            <a:chOff x="4551934" y="1556792"/>
            <a:chExt cx="3378900" cy="338437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19" name="Овал 118"/>
            <p:cNvSpPr/>
            <p:nvPr userDrawn="1"/>
          </p:nvSpPr>
          <p:spPr>
            <a:xfrm>
              <a:off x="6084168" y="15567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 userDrawn="1"/>
          </p:nvSpPr>
          <p:spPr>
            <a:xfrm>
              <a:off x="6084168" y="357301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 userDrawn="1"/>
          </p:nvSpPr>
          <p:spPr>
            <a:xfrm rot="20070908">
              <a:off x="5659825" y="168974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 userDrawn="1"/>
          </p:nvSpPr>
          <p:spPr>
            <a:xfrm rot="20070908">
              <a:off x="6508511" y="349641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 userDrawn="1"/>
          </p:nvSpPr>
          <p:spPr>
            <a:xfrm rot="18889183">
              <a:off x="5356967" y="1897954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 userDrawn="1"/>
          </p:nvSpPr>
          <p:spPr>
            <a:xfrm rot="18889183">
              <a:off x="6787131" y="331914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 userDrawn="1"/>
          </p:nvSpPr>
          <p:spPr>
            <a:xfrm rot="17360091">
              <a:off x="5152166" y="229267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 userDrawn="1"/>
          </p:nvSpPr>
          <p:spPr>
            <a:xfrm rot="17360091">
              <a:off x="7031904" y="29641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 userDrawn="1"/>
          </p:nvSpPr>
          <p:spPr>
            <a:xfrm rot="15946585">
              <a:off x="5091994" y="2729300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 userDrawn="1"/>
          </p:nvSpPr>
          <p:spPr>
            <a:xfrm rot="15946585">
              <a:off x="7102742" y="2580808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 userDrawn="1"/>
          </p:nvSpPr>
          <p:spPr>
            <a:xfrm rot="14417493">
              <a:off x="5255841" y="314269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 userDrawn="1"/>
          </p:nvSpPr>
          <p:spPr>
            <a:xfrm rot="14417493">
              <a:off x="6995094" y="2163259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 userDrawn="1"/>
          </p:nvSpPr>
          <p:spPr>
            <a:xfrm rot="13787475">
              <a:off x="6810218" y="1925892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 userDrawn="1"/>
          </p:nvSpPr>
          <p:spPr>
            <a:xfrm rot="12258383">
              <a:off x="5645916" y="3465751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 userDrawn="1"/>
          </p:nvSpPr>
          <p:spPr>
            <a:xfrm rot="12258383">
              <a:off x="6477770" y="1651276"/>
              <a:ext cx="288032" cy="136815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 userDrawn="1"/>
          </p:nvSpPr>
          <p:spPr>
            <a:xfrm>
              <a:off x="5944004" y="2953126"/>
              <a:ext cx="609929" cy="6542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CF6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9659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glow rad="139700">
              <a:schemeClr val="accent3">
                <a:alpha val="40000"/>
              </a:schemeClr>
            </a:glow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effectLst>
            <a:glow rad="101600">
              <a:schemeClr val="accent3">
                <a:alpha val="40000"/>
              </a:schemeClr>
            </a:glo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effectLst>
            <a:glow rad="101600">
              <a:schemeClr val="accent3">
                <a:alpha val="40000"/>
              </a:schemeClr>
            </a:glow>
          </a:effectLst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effectLst>
            <a:glow rad="101600">
              <a:schemeClr val="accent3">
                <a:alpha val="40000"/>
              </a:schemeClr>
            </a:glow>
          </a:effectLst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effectLst>
            <a:glow rad="101600">
              <a:schemeClr val="accent3">
                <a:alpha val="40000"/>
              </a:schemeClr>
            </a:glow>
          </a:effectLst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effectLst>
            <a:glow rad="101600">
              <a:schemeClr val="accent3">
                <a:alpha val="4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59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7E0000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rgbClr val="7E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7E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7E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7E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6000">
              <a:schemeClr val="accent5"/>
            </a:gs>
            <a:gs pos="1000">
              <a:srgbClr val="0A0EB6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4-конечная звезда 1024"/>
          <p:cNvSpPr/>
          <p:nvPr/>
        </p:nvSpPr>
        <p:spPr>
          <a:xfrm rot="20596909">
            <a:off x="8028384" y="116632"/>
            <a:ext cx="1015379" cy="1008112"/>
          </a:xfrm>
          <a:prstGeom prst="star4">
            <a:avLst/>
          </a:prstGeom>
          <a:solidFill>
            <a:srgbClr val="FFFFFF"/>
          </a:solidFill>
          <a:effectLst>
            <a:glow rad="139700">
              <a:schemeClr val="tx1"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5-конечная звезда 1028"/>
          <p:cNvSpPr/>
          <p:nvPr/>
        </p:nvSpPr>
        <p:spPr>
          <a:xfrm rot="614854">
            <a:off x="194222" y="139965"/>
            <a:ext cx="902100" cy="961446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22000">
                <a:srgbClr val="FF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tx1"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5" descr="C:\Users\Asus1\Pictures\Новогодняя\снежинки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" y="2074333"/>
            <a:ext cx="639681" cy="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6" descr="C:\Users\Asus1\Pictures\Новогодняя\снежинки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4" y="876406"/>
            <a:ext cx="268113" cy="2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7" descr="C:\Users\Asus1\Pictures\Новогодняя\снежинка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7441"/>
            <a:ext cx="2699792" cy="2976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Asus1\Pictures\Новогодняя\снежинки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84" y="2419492"/>
            <a:ext cx="639681" cy="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C:\Users\Asus1\Pictures\Новогодняя\снежинки6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A0EB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84" y="4483052"/>
            <a:ext cx="891707" cy="96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59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5" grpId="1" animBg="1"/>
      <p:bldP spid="102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riafan.ru/uploads/2017/08/10/orig-1502339024_semya_0_97d09dabab8118af8b4b5abe9c8c428f.jpg" TargetMode="External"/><Relationship Id="rId3" Type="http://schemas.openxmlformats.org/officeDocument/2006/relationships/hyperlink" Target="http://www.niioz.ru/wp-content/uploads/2016/04/4.jpg" TargetMode="External"/><Relationship Id="rId7" Type="http://schemas.openxmlformats.org/officeDocument/2006/relationships/hyperlink" Target="https://infinica.ru/wp-content/uploads/2016/08/semya-1.jpg" TargetMode="External"/><Relationship Id="rId2" Type="http://schemas.openxmlformats.org/officeDocument/2006/relationships/hyperlink" Target="https://upload.wikimedia.org/wikipedia/commons/d/da/&#1053;&#1072;&#1089;&#1077;&#1083;&#1077;&#1085;&#1080;&#1077;_&#1057;&#1057;&#1057;&#1056;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oudstatic.eva.ru/eva/60001-70000/66783/photoalbum/824855.jpg" TargetMode="External"/><Relationship Id="rId5" Type="http://schemas.openxmlformats.org/officeDocument/2006/relationships/hyperlink" Target="http://voicesevas.ru/img/d53919f4d6f49f86d35eb4fd592d83b9.jpg" TargetMode="External"/><Relationship Id="rId10" Type="http://schemas.openxmlformats.org/officeDocument/2006/relationships/hyperlink" Target="http://www.demoscope.ru/weekly/2014/0591/img/b_graf01.gif" TargetMode="External"/><Relationship Id="rId4" Type="http://schemas.openxmlformats.org/officeDocument/2006/relationships/hyperlink" Target="http://f3.mylove.ru/JxrsN1pCLI.jpg" TargetMode="External"/><Relationship Id="rId9" Type="http://schemas.openxmlformats.org/officeDocument/2006/relationships/hyperlink" Target="https://studfiles.net/html/2706/621/html_iFgLU3DLCd.JLIs/img-aLzCXx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Численность и воспроизводство населения России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763688" y="6380936"/>
            <a:ext cx="5976664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Традиционный тип воспроизводства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высокая </a:t>
            </a:r>
            <a:r>
              <a:rPr lang="ru-RU" dirty="0" smtClean="0"/>
              <a:t>рождаемость</a:t>
            </a:r>
            <a:r>
              <a:rPr lang="ru-RU" dirty="0"/>
              <a:t>,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относительно </a:t>
            </a:r>
            <a:r>
              <a:rPr lang="ru-RU" dirty="0"/>
              <a:t>низкая смертность,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высокий </a:t>
            </a:r>
            <a:r>
              <a:rPr lang="ru-RU" dirty="0"/>
              <a:t>естественный </a:t>
            </a:r>
            <a:r>
              <a:rPr lang="ru-RU" dirty="0" smtClean="0"/>
              <a:t>прирост.</a:t>
            </a:r>
          </a:p>
          <a:p>
            <a:r>
              <a:rPr lang="ru-RU" dirty="0"/>
              <a:t>В России высокая рождаемость </a:t>
            </a:r>
            <a:r>
              <a:rPr lang="ru-RU" dirty="0" smtClean="0"/>
              <a:t>была </a:t>
            </a:r>
            <a:r>
              <a:rPr lang="ru-RU" dirty="0"/>
              <a:t>связана с ранними браками, отсутствием планирования семьи, </a:t>
            </a:r>
            <a:r>
              <a:rPr lang="ru-RU" dirty="0" smtClean="0"/>
              <a:t>традициями </a:t>
            </a:r>
            <a:r>
              <a:rPr lang="ru-RU" dirty="0"/>
              <a:t>большой семьи (5–8 детей). Смертность тоже была </a:t>
            </a:r>
            <a:r>
              <a:rPr lang="ru-RU" dirty="0" smtClean="0"/>
              <a:t>высокая</a:t>
            </a:r>
            <a:r>
              <a:rPr lang="ru-RU" dirty="0"/>
              <a:t>, особенно детская, не все дети доживали до брачного возраста. Однако из-за большого количества детей каждое последующее поколение по численности было больше предыдущего.</a:t>
            </a:r>
          </a:p>
        </p:txBody>
      </p:sp>
      <p:pic>
        <p:nvPicPr>
          <p:cNvPr id="9218" name="Picture 2" descr="https://infinica.ru/wp-content/uploads/2016/08/sem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" y="908720"/>
            <a:ext cx="8923918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тип воспроизводства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низкая рождаемость,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низкая </a:t>
            </a:r>
            <a:r>
              <a:rPr lang="ru-RU" dirty="0"/>
              <a:t>смертность,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низкий </a:t>
            </a:r>
            <a:r>
              <a:rPr lang="ru-RU" dirty="0"/>
              <a:t>естественный </a:t>
            </a:r>
            <a:r>
              <a:rPr lang="ru-RU" dirty="0" smtClean="0"/>
              <a:t>прирост.</a:t>
            </a:r>
          </a:p>
          <a:p>
            <a:r>
              <a:rPr lang="ru-RU" dirty="0"/>
              <a:t>Низкая рождаемость связана с ростом уровня и большой </a:t>
            </a:r>
            <a:r>
              <a:rPr lang="ru-RU" dirty="0" smtClean="0"/>
              <a:t>продолжительностью </a:t>
            </a:r>
            <a:r>
              <a:rPr lang="ru-RU" dirty="0"/>
              <a:t>образования (10–15 лет), более поздним вступлением в брак, </a:t>
            </a:r>
            <a:r>
              <a:rPr lang="ru-RU" dirty="0" smtClean="0"/>
              <a:t>активной </a:t>
            </a:r>
            <a:r>
              <a:rPr lang="ru-RU" dirty="0"/>
              <a:t>трудовой деятельностью женщин, планированием детей в семье, </a:t>
            </a:r>
            <a:r>
              <a:rPr lang="ru-RU" dirty="0" smtClean="0"/>
              <a:t>достижениями </a:t>
            </a:r>
            <a:r>
              <a:rPr lang="ru-RU" dirty="0"/>
              <a:t>медицины. Семья становится </a:t>
            </a:r>
            <a:r>
              <a:rPr lang="ru-RU" dirty="0" err="1"/>
              <a:t>малодетной</a:t>
            </a:r>
            <a:r>
              <a:rPr lang="ru-RU" dirty="0"/>
              <a:t> (1–2 ребёнка), но все дети доживают до брачного возраста. В результате сменяющие друг друга поколения примерно равны по численности.</a:t>
            </a:r>
          </a:p>
        </p:txBody>
      </p:sp>
      <p:pic>
        <p:nvPicPr>
          <p:cNvPr id="10242" name="Picture 2" descr="https://static.riafan.ru/uploads/2017/08/10/orig-1502339024_semya_0_97d09dabab8118af8b4b5abe9c8c42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Рост смертности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в большинстве регионов страны сложился </a:t>
            </a:r>
            <a:r>
              <a:rPr lang="ru-RU" dirty="0" smtClean="0"/>
              <a:t>современный </a:t>
            </a:r>
            <a:r>
              <a:rPr lang="ru-RU" dirty="0"/>
              <a:t>тип воспроизводства населения. Но отличительной чертой </a:t>
            </a:r>
            <a:r>
              <a:rPr lang="ru-RU" dirty="0" smtClean="0"/>
              <a:t>российского </a:t>
            </a:r>
            <a:r>
              <a:rPr lang="ru-RU" dirty="0"/>
              <a:t>современного типа воспроизводства является одновременный рост </a:t>
            </a:r>
            <a:r>
              <a:rPr lang="ru-RU" dirty="0" smtClean="0"/>
              <a:t>уровня </a:t>
            </a:r>
            <a:r>
              <a:rPr lang="ru-RU" dirty="0"/>
              <a:t>смертности, начавшийся в 90-х гг. ХХ в. и связанный с </a:t>
            </a:r>
            <a:r>
              <a:rPr lang="ru-RU" dirty="0" smtClean="0"/>
              <a:t>социально-экономическим </a:t>
            </a:r>
            <a:r>
              <a:rPr lang="ru-RU" dirty="0"/>
              <a:t>и отчасти экологическим кризисом, который наблюдается во многих регионах страны. Таким образом, естественный прирост в </a:t>
            </a:r>
            <a:r>
              <a:rPr lang="ru-RU" dirty="0" smtClean="0"/>
              <a:t>большинстве </a:t>
            </a:r>
            <a:r>
              <a:rPr lang="ru-RU" dirty="0"/>
              <a:t>регионов России отрицательный, т. е. происходит </a:t>
            </a:r>
            <a:r>
              <a:rPr lang="ru-RU" b="1" dirty="0"/>
              <a:t>депопуляция</a:t>
            </a:r>
            <a:r>
              <a:rPr lang="ru-RU" dirty="0"/>
              <a:t> — вымирание населения.</a:t>
            </a:r>
          </a:p>
        </p:txBody>
      </p:sp>
      <p:pic>
        <p:nvPicPr>
          <p:cNvPr id="11266" name="Picture 2" descr="https://studfiles.net/html/2706/621/html_iFgLU3DLCd.JLIs/img-aLzCX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4"/>
          <a:stretch/>
        </p:blipFill>
        <p:spPr bwMode="auto">
          <a:xfrm>
            <a:off x="0" y="1051173"/>
            <a:ext cx="9144000" cy="47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Миграционный прирост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Миграционный </a:t>
            </a:r>
            <a:r>
              <a:rPr lang="ru-RU" dirty="0"/>
              <a:t>(</a:t>
            </a:r>
            <a:r>
              <a:rPr lang="ru-RU" dirty="0" smtClean="0"/>
              <a:t>механический</a:t>
            </a:r>
            <a:r>
              <a:rPr lang="ru-RU" dirty="0"/>
              <a:t>) прирост населения — разность между числом прибывших в страну и числом выехавших за её пределы за определённый срок.</a:t>
            </a:r>
          </a:p>
          <a:p>
            <a:r>
              <a:rPr lang="ru-RU" dirty="0"/>
              <a:t>Миграционный прирост «смягчил» потери российского населения в 1990-е гг. Однако в последующие годы естественная убыль населения бы-ла настолько велика, что механический прирост уже не мог восполнить </a:t>
            </a:r>
            <a:r>
              <a:rPr lang="ru-RU" dirty="0" smtClean="0"/>
              <a:t>потери </a:t>
            </a:r>
            <a:r>
              <a:rPr lang="ru-RU" dirty="0"/>
              <a:t>населения.</a:t>
            </a:r>
          </a:p>
        </p:txBody>
      </p:sp>
      <p:pic>
        <p:nvPicPr>
          <p:cNvPr id="12290" name="Picture 2" descr="http://www.demoscope.ru/weekly/2014/0591/img/b_graf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9" y="836712"/>
            <a:ext cx="8694191" cy="60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 численности населения наша страна занимает девятое место в мире.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Рост численности населения России в ХХ в. сопровождался демографическими кризисами, последний из которых разразился в начале 1990-х гг. В результате число жителей России значительно уменьшилось.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 настоящее время, как и большинство экономически развитых стран мира, Россия переходит к современному типу </a:t>
            </a:r>
            <a:r>
              <a:rPr lang="ru-RU" dirty="0" smtClean="0"/>
              <a:t>воспроизводства </a:t>
            </a:r>
            <a:r>
              <a:rPr lang="ru-RU" dirty="0"/>
              <a:t>населения (с низкой рождаемостью и </a:t>
            </a:r>
            <a:r>
              <a:rPr lang="ru-RU" dirty="0" err="1"/>
              <a:t>малодетными</a:t>
            </a:r>
            <a:r>
              <a:rPr lang="ru-RU" dirty="0"/>
              <a:t> семьями). Однако показатели смертности в нашей стране остаются очень высокими, что является следствием социально-экономического и отчасти экологического кризиса. В результате численность населения России, несмотря на приток мигрантов, постоянно сокращается.</a:t>
            </a:r>
          </a:p>
        </p:txBody>
      </p:sp>
    </p:spTree>
    <p:extLst>
      <p:ext uri="{BB962C8B-B14F-4D97-AF65-F5344CB8AC3E}">
        <p14:creationId xmlns:p14="http://schemas.microsoft.com/office/powerpoint/2010/main" val="1294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Выучить § 38.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В.Б. Пятунин, Е.А. </a:t>
            </a:r>
            <a:r>
              <a:rPr lang="ru-RU" dirty="0" err="1"/>
              <a:t>Таможняя</a:t>
            </a:r>
            <a:r>
              <a:rPr lang="ru-RU" dirty="0"/>
              <a:t>. География России. Природа. Население. 8 класс.</a:t>
            </a:r>
          </a:p>
          <a:p>
            <a:r>
              <a:rPr lang="ru-RU" dirty="0"/>
              <a:t>География России : Природа. Население. Хозяйство. 8 </a:t>
            </a:r>
            <a:r>
              <a:rPr lang="ru-RU" dirty="0" err="1"/>
              <a:t>кл</a:t>
            </a:r>
            <a:r>
              <a:rPr lang="ru-RU" dirty="0"/>
              <a:t>. : учеб. для 8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общеобразоват</a:t>
            </a:r>
            <a:r>
              <a:rPr lang="ru-RU" dirty="0"/>
              <a:t>. учреждений / В. П. Дронов, И. И. Баринова, В. Я. Ром, А. А. </a:t>
            </a:r>
            <a:r>
              <a:rPr lang="ru-RU" dirty="0" err="1" smtClean="0"/>
              <a:t>Лобжанидзе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://upload.wikimedia.org/wikipedia/commons/d/da/</a:t>
            </a:r>
            <a:r>
              <a:rPr lang="ru-RU" dirty="0" err="1">
                <a:hlinkClick r:id="rId2"/>
              </a:rPr>
              <a:t>Население_СССР</a:t>
            </a:r>
            <a:r>
              <a:rPr lang="ru-RU" dirty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png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www.niioz.ru/wp-content/uploads/2016/04/4.jpg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f3.mylove.ru/JxrsN1pCLI.jpg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voicesevas.ru/img/d53919f4d6f49f86d35eb4fd592d83b9.jpg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cloudstatic.eva.ru/eva/60001-70000/66783/photoalbum/824855.jpg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infinica.ru/wp-content/uploads/2016/08/semya-1.jpg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static.riafan.ru/uploads/2017/08/10/orig-1502339024_semya_0_97d09dabab8118af8b4b5abe9c8c428f.jpg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studfiles.net/html/2706/621/html_iFgLU3DLCd.JLIs/img-aLzCXx.jpg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www.demoscope.ru/weekly/2014/0591/img/b_graf01.gif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3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Человек - высшая ценность на Земле. Люди участвуют в освоении природных ресурсов и производят материальные и духовные ценности. Без человека нет экономики страны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России проживает </a:t>
            </a:r>
            <a:r>
              <a:rPr lang="ru-RU" dirty="0" smtClean="0">
                <a:latin typeface="Calibri"/>
                <a:cs typeface="Calibri"/>
              </a:rPr>
              <a:t>≈ </a:t>
            </a:r>
            <a:r>
              <a:rPr lang="ru-RU" dirty="0" smtClean="0">
                <a:cs typeface="Calibri"/>
              </a:rPr>
              <a:t>147 млн. чел., 9-е место в мире.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9050" y="1744663"/>
            <a:ext cx="9182100" cy="3812639"/>
            <a:chOff x="-19050" y="1744663"/>
            <a:chExt cx="9182100" cy="38126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1744663"/>
              <a:ext cx="9182100" cy="337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7544" y="5157192"/>
              <a:ext cx="8208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glow rad="127000">
                      <a:srgbClr val="FFFFFF"/>
                    </a:glow>
                  </a:effectLst>
                </a:rPr>
                <a:t>Численность населения некоторых стран мира на конец 2013 г.</a:t>
              </a:r>
              <a:endParaRPr lang="ru-RU" sz="2000" b="1" dirty="0">
                <a:effectLst>
                  <a:glow rad="127000">
                    <a:srgbClr val="FFFFFF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Население изучают многие науки, например, социология, психология, демография, статистика, география и другие. 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6" y="2177480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60504" y="2276872"/>
            <a:ext cx="4083496" cy="396044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Демография (наука о населении) – вид практической деятельности по сбору, описанию и анализу изменений в численности, составе и воспроизводстве населения.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08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Перепись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052736"/>
            <a:ext cx="5698976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Чтобы узнать, сколько людей проживает на той или иной территории, проводится перепись населения. Первые переписи населения на Руси стали проводиться еще в IX веке. Первая общегосударственная перепись населения на территории России произошла в 1897 году. Последняя перепись населения проводилась в России в 2010 году. По результатам всероссийской переписи населения на 14 октября 2010 года в России проживает 142,9 млн. чел.</a:t>
            </a:r>
          </a:p>
        </p:txBody>
      </p:sp>
      <p:pic>
        <p:nvPicPr>
          <p:cNvPr id="6146" name="Picture 2" descr="http://f3.mylove.ru/JxrsN1pC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47750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Увеличение численности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демографического развития России раньше была характерна многовековая тенденция увеличения численности населения. За XX в. население России увеличилось примерно в 2 раза. </a:t>
            </a:r>
            <a:endParaRPr lang="ru-RU" dirty="0" smtClean="0"/>
          </a:p>
        </p:txBody>
      </p:sp>
      <p:pic>
        <p:nvPicPr>
          <p:cNvPr id="2052" name="Picture 4" descr="https://upload.wikimedia.org/wikipedia/commons/d/da/%D0%9D%D0%B0%D1%81%D0%B5%D0%BB%D0%B5%D0%BD%D0%B8%D0%B5_%D0%A1%D0%A1%D0%A1%D0%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" y="1893869"/>
            <a:ext cx="8966355" cy="49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Увеличение численности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Однако </a:t>
            </a:r>
            <a:r>
              <a:rPr lang="ru-RU" dirty="0"/>
              <a:t>рост российского населения протекал неравномерно. На протяжении ХХ в. можно выделить критические периоды, нарушающие естественное увеличение населения страны, — </a:t>
            </a:r>
            <a:r>
              <a:rPr lang="ru-RU" b="1" dirty="0"/>
              <a:t>демографические кризисы</a:t>
            </a:r>
            <a:r>
              <a:rPr lang="ru-RU" dirty="0"/>
              <a:t>, </a:t>
            </a:r>
            <a:r>
              <a:rPr lang="ru-RU" dirty="0" smtClean="0"/>
              <a:t>когда </a:t>
            </a:r>
            <a:r>
              <a:rPr lang="ru-RU" dirty="0"/>
              <a:t>происходило резкое сокращение численности населения страны, обусловленное гигантскими социально-экономическими потрясениями (войнами, природными бедствиями, эпидемиями)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4-й демографический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начала 1990-х гг. наблюдается четвёртый демографический кризис, который связан с распадом СССР, экономическим кризисом и резким падением уровня жизни большинства россиян. Убыль населения России уже превысила (без учёта иммиграции) 10 млн чел. (20–25 млн чел. с учётом потерь от снижения рождаемости). Важным фактором современного снижения численности населения страны является снижение естественного прироста населения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86" y="980728"/>
            <a:ext cx="576221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Естественный прирост населения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Естественный прирост населения — разность между числом родившихся и числом умерших за определённый период (рождаемость минус смертность</a:t>
            </a:r>
            <a:r>
              <a:rPr lang="ru-RU" dirty="0" smtClean="0"/>
              <a:t>).</a:t>
            </a:r>
          </a:p>
          <a:p>
            <a:pPr algn="ctr"/>
            <a:r>
              <a:rPr lang="ru-RU" dirty="0" smtClean="0"/>
              <a:t>ЕП = Р - С</a:t>
            </a:r>
            <a:endParaRPr lang="ru-RU" dirty="0"/>
          </a:p>
          <a:p>
            <a:r>
              <a:rPr lang="ru-RU" dirty="0"/>
              <a:t>Естественный прирост может быть положительным и отрицательным (естественная убыль населения). Показатели рождаемости, смертности и естественного прироста рассчитывают в целом по стране (абсолютные показатели) и на 1000 жителей (относительные показатели).</a:t>
            </a:r>
          </a:p>
          <a:p>
            <a:r>
              <a:rPr lang="ru-RU" dirty="0"/>
              <a:t>В течение ХХ в. естественный прирост населения в России постепенно снижался, а с 1992 г. сменился убылью населения (Р &lt; С)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воспроизводства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Воспроизводство </a:t>
            </a:r>
            <a:r>
              <a:rPr lang="ru-RU" dirty="0" smtClean="0"/>
              <a:t>населения </a:t>
            </a:r>
            <a:r>
              <a:rPr lang="ru-RU" dirty="0"/>
              <a:t>— постоянное возобновление и смена поколений людей за счёт процессов рождаемости и смертности.</a:t>
            </a:r>
          </a:p>
        </p:txBody>
      </p:sp>
      <p:pic>
        <p:nvPicPr>
          <p:cNvPr id="8194" name="Picture 2" descr="https://cloudstatic.eva.ru/eva/60001-70000/66783/photoalbum/824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4003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ия">
  <a:themeElements>
    <a:clrScheme name="Другая 2">
      <a:dk1>
        <a:srgbClr val="005828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B1F41A"/>
      </a:accent2>
      <a:accent3>
        <a:srgbClr val="00B050"/>
      </a:accent3>
      <a:accent4>
        <a:srgbClr val="938953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Segoe Print"/>
        <a:ea typeface=""/>
        <a:cs typeface=""/>
      </a:majorFont>
      <a:minorFont>
        <a:latin typeface="Arial"/>
        <a:ea typeface=""/>
        <a:cs typeface="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Другая 2">
      <a:dk1>
        <a:srgbClr val="005828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B1F41A"/>
      </a:accent2>
      <a:accent3>
        <a:srgbClr val="00B050"/>
      </a:accent3>
      <a:accent4>
        <a:srgbClr val="938953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Segoe Print"/>
        <a:ea typeface=""/>
        <a:cs typeface=""/>
      </a:majorFont>
      <a:minorFont>
        <a:latin typeface="Arial"/>
        <a:ea typeface=""/>
        <a:cs typeface="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машки">
  <a:themeElements>
    <a:clrScheme name="Другая 3">
      <a:dk1>
        <a:srgbClr val="005828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B1F41A"/>
      </a:accent2>
      <a:accent3>
        <a:srgbClr val="00B050"/>
      </a:accent3>
      <a:accent4>
        <a:srgbClr val="938953"/>
      </a:accent4>
      <a:accent5>
        <a:srgbClr val="00B0F0"/>
      </a:accent5>
      <a:accent6>
        <a:srgbClr val="F79646"/>
      </a:accent6>
      <a:hlink>
        <a:srgbClr val="B3B3FF"/>
      </a:hlink>
      <a:folHlink>
        <a:srgbClr val="FF61FF"/>
      </a:folHlink>
    </a:clrScheme>
    <a:fontScheme name="Другая 3">
      <a:majorFont>
        <a:latin typeface="Segoe Print"/>
        <a:ea typeface=""/>
        <a:cs typeface=""/>
      </a:majorFont>
      <a:minorFont>
        <a:latin typeface="Arial"/>
        <a:ea typeface=""/>
        <a:cs typeface="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Другая 3">
      <a:dk1>
        <a:srgbClr val="005828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B1F41A"/>
      </a:accent2>
      <a:accent3>
        <a:srgbClr val="00B050"/>
      </a:accent3>
      <a:accent4>
        <a:srgbClr val="938953"/>
      </a:accent4>
      <a:accent5>
        <a:srgbClr val="00B0F0"/>
      </a:accent5>
      <a:accent6>
        <a:srgbClr val="F79646"/>
      </a:accent6>
      <a:hlink>
        <a:srgbClr val="B3B3FF"/>
      </a:hlink>
      <a:folHlink>
        <a:srgbClr val="FF61FF"/>
      </a:folHlink>
    </a:clrScheme>
    <a:fontScheme name="Другая 3">
      <a:majorFont>
        <a:latin typeface="Segoe Print"/>
        <a:ea typeface=""/>
        <a:cs typeface=""/>
      </a:majorFont>
      <a:minorFont>
        <a:latin typeface="Arial"/>
        <a:ea typeface=""/>
        <a:cs typeface="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имний вечер">
  <a:themeElements>
    <a:clrScheme name="Другая 3">
      <a:dk1>
        <a:srgbClr val="005828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B1F41A"/>
      </a:accent2>
      <a:accent3>
        <a:srgbClr val="00B050"/>
      </a:accent3>
      <a:accent4>
        <a:srgbClr val="938953"/>
      </a:accent4>
      <a:accent5>
        <a:srgbClr val="00B0F0"/>
      </a:accent5>
      <a:accent6>
        <a:srgbClr val="F79646"/>
      </a:accent6>
      <a:hlink>
        <a:srgbClr val="B3B3FF"/>
      </a:hlink>
      <a:folHlink>
        <a:srgbClr val="FF61FF"/>
      </a:folHlink>
    </a:clrScheme>
    <a:fontScheme name="Другая 3">
      <a:majorFont>
        <a:latin typeface="Segoe Print"/>
        <a:ea typeface=""/>
        <a:cs typeface=""/>
      </a:majorFont>
      <a:minorFont>
        <a:latin typeface="Arial"/>
        <a:ea typeface=""/>
        <a:cs typeface="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</Template>
  <TotalTime>1754</TotalTime>
  <Words>826</Words>
  <Application>Microsoft Office PowerPoint</Application>
  <PresentationFormat>Экран (4:3)</PresentationFormat>
  <Paragraphs>59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Segoe Print</vt:lpstr>
      <vt:lpstr>Wingdings</vt:lpstr>
      <vt:lpstr>Россия</vt:lpstr>
      <vt:lpstr>Весна</vt:lpstr>
      <vt:lpstr>Ромашки</vt:lpstr>
      <vt:lpstr>Осень</vt:lpstr>
      <vt:lpstr>Зимний вечер</vt:lpstr>
      <vt:lpstr>Численность и воспроизводство населения России</vt:lpstr>
      <vt:lpstr>Население России</vt:lpstr>
      <vt:lpstr>Демография </vt:lpstr>
      <vt:lpstr>Перепись населения</vt:lpstr>
      <vt:lpstr>Увеличение численности населения</vt:lpstr>
      <vt:lpstr>Увеличение численности населения</vt:lpstr>
      <vt:lpstr>4-й демографический кризис</vt:lpstr>
      <vt:lpstr>Естественный прирост населения </vt:lpstr>
      <vt:lpstr>Типы воспроизводства населения</vt:lpstr>
      <vt:lpstr>Традиционный тип воспроизводства</vt:lpstr>
      <vt:lpstr>Современный тип воспроизводства</vt:lpstr>
      <vt:lpstr>Рост смертности</vt:lpstr>
      <vt:lpstr>Миграционный прирост населения</vt:lpstr>
      <vt:lpstr>Итоги:</vt:lpstr>
      <vt:lpstr>Домашнее задание</vt:lpstr>
      <vt:lpstr>Источники информации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Численность и воспроизводство населения России</dc:title>
  <dc:creator>Зорина Т.В.</dc:creator>
  <cp:lastModifiedBy>Пользователь Windows</cp:lastModifiedBy>
  <cp:revision>16</cp:revision>
  <dcterms:created xsi:type="dcterms:W3CDTF">2018-03-10T13:28:06Z</dcterms:created>
  <dcterms:modified xsi:type="dcterms:W3CDTF">2022-06-25T08:04:32Z</dcterms:modified>
</cp:coreProperties>
</file>